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1" r:id="rId2"/>
    <p:sldId id="361" r:id="rId3"/>
    <p:sldId id="603" r:id="rId4"/>
    <p:sldId id="593" r:id="rId5"/>
    <p:sldId id="594" r:id="rId6"/>
    <p:sldId id="592" r:id="rId7"/>
    <p:sldId id="602" r:id="rId8"/>
    <p:sldId id="604" r:id="rId9"/>
    <p:sldId id="577" r:id="rId10"/>
    <p:sldId id="616" r:id="rId11"/>
    <p:sldId id="605" r:id="rId12"/>
    <p:sldId id="619" r:id="rId13"/>
    <p:sldId id="613" r:id="rId14"/>
    <p:sldId id="618" r:id="rId15"/>
    <p:sldId id="617" r:id="rId16"/>
    <p:sldId id="611" r:id="rId17"/>
    <p:sldId id="615" r:id="rId18"/>
    <p:sldId id="620" r:id="rId19"/>
    <p:sldId id="621" r:id="rId20"/>
    <p:sldId id="584" r:id="rId21"/>
    <p:sldId id="544" r:id="rId22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indent="-14763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2813" indent="-29686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0013" indent="-4460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7213" indent="-5969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C1"/>
    <a:srgbClr val="487248"/>
    <a:srgbClr val="989871"/>
    <a:srgbClr val="CCFFFF"/>
    <a:srgbClr val="CC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9429" autoAdjust="0"/>
  </p:normalViewPr>
  <p:slideViewPr>
    <p:cSldViewPr>
      <p:cViewPr varScale="1">
        <p:scale>
          <a:sx n="119" d="100"/>
          <a:sy n="119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72" y="14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52"/>
    </p:cViewPr>
  </p:sorterViewPr>
  <p:notesViewPr>
    <p:cSldViewPr>
      <p:cViewPr varScale="1">
        <p:scale>
          <a:sx n="134" d="100"/>
          <a:sy n="134" d="100"/>
        </p:scale>
        <p:origin x="-4168" y="-112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t" anchorCtr="0" compatLnSpc="1">
            <a:prstTxWarp prst="textNoShape">
              <a:avLst/>
            </a:prstTxWarp>
          </a:bodyPr>
          <a:lstStyle>
            <a:lvl1pPr defTabSz="931408">
              <a:defRPr sz="17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6" y="0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t" anchorCtr="0" compatLnSpc="1">
            <a:prstTxWarp prst="textNoShape">
              <a:avLst/>
            </a:prstTxWarp>
          </a:bodyPr>
          <a:lstStyle>
            <a:lvl1pPr algn="r" defTabSz="931408">
              <a:defRPr sz="17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963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b" anchorCtr="0" compatLnSpc="1">
            <a:prstTxWarp prst="textNoShape">
              <a:avLst/>
            </a:prstTxWarp>
          </a:bodyPr>
          <a:lstStyle>
            <a:lvl1pPr defTabSz="931408">
              <a:defRPr sz="17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6" y="8843963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b" anchorCtr="0" compatLnSpc="1">
            <a:prstTxWarp prst="textNoShape">
              <a:avLst/>
            </a:prstTxWarp>
          </a:bodyPr>
          <a:lstStyle>
            <a:lvl1pPr algn="r" defTabSz="928587">
              <a:defRPr sz="1700" smtClean="0"/>
            </a:lvl1pPr>
          </a:lstStyle>
          <a:p>
            <a:pPr>
              <a:defRPr/>
            </a:pPr>
            <a:fld id="{7AC42C54-278F-B349-A493-F7FF8D417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t" anchorCtr="0" compatLnSpc="1">
            <a:prstTxWarp prst="textNoShape">
              <a:avLst/>
            </a:prstTxWarp>
          </a:bodyPr>
          <a:lstStyle>
            <a:lvl1pPr defTabSz="931408">
              <a:defRPr sz="17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6" y="0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t" anchorCtr="0" compatLnSpc="1">
            <a:prstTxWarp prst="textNoShape">
              <a:avLst/>
            </a:prstTxWarp>
          </a:bodyPr>
          <a:lstStyle>
            <a:lvl1pPr algn="r" defTabSz="931408">
              <a:defRPr sz="17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96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1" y="4422776"/>
            <a:ext cx="5156200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3963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b" anchorCtr="0" compatLnSpc="1">
            <a:prstTxWarp prst="textNoShape">
              <a:avLst/>
            </a:prstTxWarp>
          </a:bodyPr>
          <a:lstStyle>
            <a:lvl1pPr defTabSz="931408">
              <a:defRPr sz="17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6" y="8843963"/>
            <a:ext cx="30448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5" tIns="46527" rIns="93035" bIns="46527" numCol="1" anchor="b" anchorCtr="0" compatLnSpc="1">
            <a:prstTxWarp prst="textNoShape">
              <a:avLst/>
            </a:prstTxWarp>
          </a:bodyPr>
          <a:lstStyle>
            <a:lvl1pPr algn="r" defTabSz="928587">
              <a:defRPr sz="1700" smtClean="0"/>
            </a:lvl1pPr>
          </a:lstStyle>
          <a:p>
            <a:pPr>
              <a:defRPr/>
            </a:pPr>
            <a:fld id="{A6017FDD-0036-9048-96DB-0CD87C8E3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0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5109" algn="l" defTabSz="4570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31" algn="l" defTabSz="4570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54" algn="l" defTabSz="4570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74" algn="l" defTabSz="4570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869" indent="-285718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75" indent="-228575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025" indent="-228575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175" indent="-228575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325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475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625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776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BC0C72-147F-3846-9D67-1FF6B1856A04}" type="slidenum">
              <a:rPr lang="en-US" sz="1700"/>
              <a:pPr/>
              <a:t>0</a:t>
            </a:fld>
            <a:endParaRPr lang="en-US" sz="1700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0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869" indent="-285718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75" indent="-228575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025" indent="-228575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175" indent="-228575" defTabSz="92699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325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475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625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776" indent="-228575" defTabSz="9269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15DD63-710E-8A47-BCCD-626044102EAD}" type="slidenum">
              <a:rPr lang="en-US" sz="1700"/>
              <a:pPr/>
              <a:t>1</a:t>
            </a:fld>
            <a:endParaRPr lang="en-US" sz="17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9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22" indent="0" algn="ctr">
              <a:buNone/>
              <a:defRPr/>
            </a:lvl2pPr>
            <a:lvl3pPr marL="914044" indent="0" algn="ctr">
              <a:buNone/>
              <a:defRPr/>
            </a:lvl3pPr>
            <a:lvl4pPr marL="1371066" indent="0" algn="ctr">
              <a:buNone/>
              <a:defRPr/>
            </a:lvl4pPr>
            <a:lvl5pPr marL="1828088" indent="0" algn="ctr">
              <a:buNone/>
              <a:defRPr/>
            </a:lvl5pPr>
            <a:lvl6pPr marL="2285109" indent="0" algn="ctr">
              <a:buNone/>
              <a:defRPr/>
            </a:lvl6pPr>
            <a:lvl7pPr marL="2742131" indent="0" algn="ctr">
              <a:buNone/>
              <a:defRPr/>
            </a:lvl7pPr>
            <a:lvl8pPr marL="3199154" indent="0" algn="ctr">
              <a:buNone/>
              <a:defRPr/>
            </a:lvl8pPr>
            <a:lvl9pPr marL="36561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6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8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6858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3" y="685800"/>
            <a:ext cx="5676899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1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4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22" indent="0">
              <a:buNone/>
              <a:defRPr sz="1800"/>
            </a:lvl2pPr>
            <a:lvl3pPr marL="914044" indent="0">
              <a:buNone/>
              <a:defRPr sz="1500"/>
            </a:lvl3pPr>
            <a:lvl4pPr marL="1371066" indent="0">
              <a:buNone/>
              <a:defRPr sz="1400"/>
            </a:lvl4pPr>
            <a:lvl5pPr marL="1828088" indent="0">
              <a:buNone/>
              <a:defRPr sz="1400"/>
            </a:lvl5pPr>
            <a:lvl6pPr marL="2285109" indent="0">
              <a:buNone/>
              <a:defRPr sz="1400"/>
            </a:lvl6pPr>
            <a:lvl7pPr marL="2742131" indent="0">
              <a:buNone/>
              <a:defRPr sz="1400"/>
            </a:lvl7pPr>
            <a:lvl8pPr marL="3199154" indent="0">
              <a:buNone/>
              <a:defRPr sz="1400"/>
            </a:lvl8pPr>
            <a:lvl9pPr marL="36561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46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2" indent="0">
              <a:buNone/>
              <a:defRPr sz="2000" b="1"/>
            </a:lvl2pPr>
            <a:lvl3pPr marL="914044" indent="0">
              <a:buNone/>
              <a:defRPr sz="1800" b="1"/>
            </a:lvl3pPr>
            <a:lvl4pPr marL="1371066" indent="0">
              <a:buNone/>
              <a:defRPr sz="1500" b="1"/>
            </a:lvl4pPr>
            <a:lvl5pPr marL="1828088" indent="0">
              <a:buNone/>
              <a:defRPr sz="1500" b="1"/>
            </a:lvl5pPr>
            <a:lvl6pPr marL="2285109" indent="0">
              <a:buNone/>
              <a:defRPr sz="1500" b="1"/>
            </a:lvl6pPr>
            <a:lvl7pPr marL="2742131" indent="0">
              <a:buNone/>
              <a:defRPr sz="1500" b="1"/>
            </a:lvl7pPr>
            <a:lvl8pPr marL="3199154" indent="0">
              <a:buNone/>
              <a:defRPr sz="1500" b="1"/>
            </a:lvl8pPr>
            <a:lvl9pPr marL="365617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2" indent="0">
              <a:buNone/>
              <a:defRPr sz="2000" b="1"/>
            </a:lvl2pPr>
            <a:lvl3pPr marL="914044" indent="0">
              <a:buNone/>
              <a:defRPr sz="1800" b="1"/>
            </a:lvl3pPr>
            <a:lvl4pPr marL="1371066" indent="0">
              <a:buNone/>
              <a:defRPr sz="1500" b="1"/>
            </a:lvl4pPr>
            <a:lvl5pPr marL="1828088" indent="0">
              <a:buNone/>
              <a:defRPr sz="1500" b="1"/>
            </a:lvl5pPr>
            <a:lvl6pPr marL="2285109" indent="0">
              <a:buNone/>
              <a:defRPr sz="1500" b="1"/>
            </a:lvl6pPr>
            <a:lvl7pPr marL="2742131" indent="0">
              <a:buNone/>
              <a:defRPr sz="1500" b="1"/>
            </a:lvl7pPr>
            <a:lvl8pPr marL="3199154" indent="0">
              <a:buNone/>
              <a:defRPr sz="1500" b="1"/>
            </a:lvl8pPr>
            <a:lvl9pPr marL="365617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9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2" indent="0">
              <a:buNone/>
              <a:defRPr sz="1200"/>
            </a:lvl2pPr>
            <a:lvl3pPr marL="914044" indent="0">
              <a:buNone/>
              <a:defRPr sz="1000"/>
            </a:lvl3pPr>
            <a:lvl4pPr marL="1371066" indent="0">
              <a:buNone/>
              <a:defRPr sz="900"/>
            </a:lvl4pPr>
            <a:lvl5pPr marL="1828088" indent="0">
              <a:buNone/>
              <a:defRPr sz="900"/>
            </a:lvl5pPr>
            <a:lvl6pPr marL="2285109" indent="0">
              <a:buNone/>
              <a:defRPr sz="900"/>
            </a:lvl6pPr>
            <a:lvl7pPr marL="2742131" indent="0">
              <a:buNone/>
              <a:defRPr sz="900"/>
            </a:lvl7pPr>
            <a:lvl8pPr marL="3199154" indent="0">
              <a:buNone/>
              <a:defRPr sz="900"/>
            </a:lvl8pPr>
            <a:lvl9pPr marL="36561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71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22" indent="0">
              <a:buNone/>
              <a:defRPr sz="2800"/>
            </a:lvl2pPr>
            <a:lvl3pPr marL="914044" indent="0">
              <a:buNone/>
              <a:defRPr sz="2400"/>
            </a:lvl3pPr>
            <a:lvl4pPr marL="1371066" indent="0">
              <a:buNone/>
              <a:defRPr sz="2000"/>
            </a:lvl4pPr>
            <a:lvl5pPr marL="1828088" indent="0">
              <a:buNone/>
              <a:defRPr sz="2000"/>
            </a:lvl5pPr>
            <a:lvl6pPr marL="2285109" indent="0">
              <a:buNone/>
              <a:defRPr sz="2000"/>
            </a:lvl6pPr>
            <a:lvl7pPr marL="2742131" indent="0">
              <a:buNone/>
              <a:defRPr sz="2000"/>
            </a:lvl7pPr>
            <a:lvl8pPr marL="3199154" indent="0">
              <a:buNone/>
              <a:defRPr sz="2000"/>
            </a:lvl8pPr>
            <a:lvl9pPr marL="3656174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2" indent="0">
              <a:buNone/>
              <a:defRPr sz="1200"/>
            </a:lvl2pPr>
            <a:lvl3pPr marL="914044" indent="0">
              <a:buNone/>
              <a:defRPr sz="1000"/>
            </a:lvl3pPr>
            <a:lvl4pPr marL="1371066" indent="0">
              <a:buNone/>
              <a:defRPr sz="900"/>
            </a:lvl4pPr>
            <a:lvl5pPr marL="1828088" indent="0">
              <a:buNone/>
              <a:defRPr sz="900"/>
            </a:lvl5pPr>
            <a:lvl6pPr marL="2285109" indent="0">
              <a:buNone/>
              <a:defRPr sz="900"/>
            </a:lvl6pPr>
            <a:lvl7pPr marL="2742131" indent="0">
              <a:buNone/>
              <a:defRPr sz="900"/>
            </a:lvl7pPr>
            <a:lvl8pPr marL="3199154" indent="0">
              <a:buNone/>
              <a:defRPr sz="900"/>
            </a:lvl8pPr>
            <a:lvl9pPr marL="36561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96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534400" cy="440290"/>
          </a:xfrm>
          <a:prstGeom prst="rect">
            <a:avLst/>
          </a:prstGeom>
          <a:noFill/>
          <a:ln>
            <a:noFill/>
          </a:ln>
          <a:extLst/>
        </p:spPr>
        <p:txBody>
          <a:bodyPr lIns="131230" tIns="65616" rIns="131230" bIns="65616">
            <a:spAutoFit/>
          </a:bodyPr>
          <a:lstStyle>
            <a:lvl1pPr marL="858838" defTabSz="1312863"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312863"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312863"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312863"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312863"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312863" eaLnBrk="0" fontAlgn="base" hangingPunct="0">
              <a:spcBef>
                <a:spcPct val="0"/>
              </a:spcBef>
              <a:spcAft>
                <a:spcPct val="0"/>
              </a:spcAft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312863" eaLnBrk="0" fontAlgn="base" hangingPunct="0">
              <a:spcBef>
                <a:spcPct val="0"/>
              </a:spcBef>
              <a:spcAft>
                <a:spcPct val="0"/>
              </a:spcAft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312863" eaLnBrk="0" fontAlgn="base" hangingPunct="0">
              <a:spcBef>
                <a:spcPct val="0"/>
              </a:spcBef>
              <a:spcAft>
                <a:spcPct val="0"/>
              </a:spcAft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312863" eaLnBrk="0" fontAlgn="base" hangingPunct="0">
              <a:spcBef>
                <a:spcPct val="0"/>
              </a:spcBef>
              <a:spcAft>
                <a:spcPct val="0"/>
              </a:spcAft>
              <a:tabLst>
                <a:tab pos="8120063" algn="r"/>
                <a:tab pos="115712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93738" indent="-584200">
              <a:tabLst>
                <a:tab pos="8175625" algn="r"/>
                <a:tab pos="8288338" algn="r"/>
                <a:tab pos="8882063" algn="r"/>
              </a:tabLst>
              <a:defRPr/>
            </a:pPr>
            <a:r>
              <a:rPr lang="en-US" sz="1000" i="1" dirty="0" smtClean="0"/>
              <a:t> Western</a:t>
            </a:r>
            <a:r>
              <a:rPr lang="en-US" sz="1000" i="1" baseline="0" dirty="0" smtClean="0"/>
              <a:t> Hills  Water District</a:t>
            </a:r>
            <a:r>
              <a:rPr lang="en-US" sz="1000" i="1" dirty="0" smtClean="0"/>
              <a:t>	Water</a:t>
            </a:r>
            <a:r>
              <a:rPr lang="en-US" sz="1000" i="1" baseline="0" dirty="0" smtClean="0"/>
              <a:t> Rate Update</a:t>
            </a:r>
            <a:endParaRPr lang="en-US" sz="1000" i="1" dirty="0" smtClean="0"/>
          </a:p>
          <a:p>
            <a:pPr marL="693738" indent="-584200">
              <a:tabLst>
                <a:tab pos="8175625" algn="r"/>
                <a:tab pos="8288338" algn="r"/>
                <a:tab pos="8882063" algn="r"/>
              </a:tabLst>
              <a:defRPr/>
            </a:pPr>
            <a:r>
              <a:rPr lang="en-US" sz="1000" i="1" dirty="0" smtClean="0"/>
              <a:t>Board</a:t>
            </a:r>
            <a:r>
              <a:rPr lang="en-US" sz="1000" i="1" baseline="0" dirty="0" smtClean="0"/>
              <a:t> </a:t>
            </a:r>
            <a:r>
              <a:rPr lang="en-US" sz="1000" i="1" dirty="0" smtClean="0"/>
              <a:t>Meeting	</a:t>
            </a:r>
            <a:r>
              <a:rPr lang="en-US" sz="1000" b="1" i="1" dirty="0" smtClean="0"/>
              <a:t>	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31230" tIns="65616" rIns="131230" bIns="65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31230" tIns="65616" rIns="131230" bIns="65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457200" y="1143000"/>
            <a:ext cx="8154988" cy="0"/>
          </a:xfrm>
          <a:prstGeom prst="line">
            <a:avLst/>
          </a:prstGeom>
          <a:noFill/>
          <a:ln w="28575">
            <a:solidFill>
              <a:srgbClr val="48724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04" tIns="45702" rIns="91404" bIns="45702" anchor="ctr"/>
          <a:lstStyle/>
          <a:p>
            <a:endParaRPr lang="en-US" dirty="0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457200" y="457200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04" tIns="45702" rIns="91404" bIns="45702" anchor="ctr"/>
          <a:lstStyle/>
          <a:p>
            <a:endParaRPr lang="en-US" dirty="0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914400" y="6400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04" tIns="45702" rIns="91404" bIns="45702" anchor="ctr"/>
          <a:lstStyle/>
          <a:p>
            <a:endParaRPr lang="en-US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1000" y="6343650"/>
            <a:ext cx="8389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1230" tIns="65616" rIns="131230" bIns="65616">
            <a:spAutoFit/>
          </a:bodyPr>
          <a:lstStyle>
            <a:lvl1pPr marL="584200" defTabSz="1949450"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949450"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949450"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949450"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949450"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949450" eaLnBrk="0" fontAlgn="base" hangingPunct="0">
              <a:spcBef>
                <a:spcPct val="0"/>
              </a:spcBef>
              <a:spcAft>
                <a:spcPct val="0"/>
              </a:spcAft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949450" eaLnBrk="0" fontAlgn="base" hangingPunct="0">
              <a:spcBef>
                <a:spcPct val="0"/>
              </a:spcBef>
              <a:spcAft>
                <a:spcPct val="0"/>
              </a:spcAft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949450" eaLnBrk="0" fontAlgn="base" hangingPunct="0">
              <a:spcBef>
                <a:spcPct val="0"/>
              </a:spcBef>
              <a:spcAft>
                <a:spcPct val="0"/>
              </a:spcAft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949450" eaLnBrk="0" fontAlgn="base" hangingPunct="0">
              <a:spcBef>
                <a:spcPct val="0"/>
              </a:spcBef>
              <a:spcAft>
                <a:spcPct val="0"/>
              </a:spcAft>
              <a:tabLst>
                <a:tab pos="8062913" algn="r"/>
                <a:tab pos="129047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i="1" dirty="0" smtClean="0"/>
              <a:t>HF&amp;H Consultants, LLC                                                     </a:t>
            </a:r>
            <a:fld id="{27D1A103-B59F-4446-B579-605D2E950064}" type="slidenum">
              <a:rPr lang="en-US" sz="1000" i="1" smtClean="0"/>
              <a:pPr>
                <a:defRPr/>
              </a:pPr>
              <a:t>‹#›</a:t>
            </a:fld>
            <a:r>
              <a:rPr lang="en-US" sz="1000" i="1" dirty="0" smtClean="0"/>
              <a:t>	November 4, 2015</a:t>
            </a:r>
          </a:p>
        </p:txBody>
      </p:sp>
      <p:sp>
        <p:nvSpPr>
          <p:cNvPr id="1033" name="Rectangle 18"/>
          <p:cNvSpPr>
            <a:spLocks noChangeArrowheads="1"/>
          </p:cNvSpPr>
          <p:nvPr userDrawn="1"/>
        </p:nvSpPr>
        <p:spPr bwMode="auto">
          <a:xfrm>
            <a:off x="3976688" y="30956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02" rIns="91404" bIns="45702">
            <a:spAutoFit/>
          </a:bodyPr>
          <a:lstStyle/>
          <a:p>
            <a:endParaRPr lang="en-US" dirty="0"/>
          </a:p>
        </p:txBody>
      </p:sp>
      <p:pic>
        <p:nvPicPr>
          <p:cNvPr id="1034" name="Picture 21" descr="HFHlogo"/>
          <p:cNvPicPr preferRelativeResize="0"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8400"/>
            <a:ext cx="3937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1127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31127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131127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131127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131127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22" algn="l" defTabSz="1312351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044" algn="l" defTabSz="1312351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066" algn="l" defTabSz="1312351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088" algn="l" defTabSz="1312351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492125" indent="-492125" algn="l" defTabSz="131127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5213" indent="-407988" algn="l" defTabSz="131127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639888" indent="-327025" algn="l" defTabSz="1311275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2295525" indent="-328613" algn="l" defTabSz="131127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952750" indent="-327025" algn="l" defTabSz="1311275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3410208" indent="-328485" algn="l" defTabSz="1312351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3867230" indent="-328485" algn="l" defTabSz="1312351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4324253" indent="-328485" algn="l" defTabSz="1312351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4781275" indent="-328485" algn="l" defTabSz="1312351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2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44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66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88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09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31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54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74" algn="l" defTabSz="457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2"/>
          <p:cNvSpPr txBox="1">
            <a:spLocks noChangeArrowheads="1"/>
          </p:cNvSpPr>
          <p:nvPr/>
        </p:nvSpPr>
        <p:spPr bwMode="auto">
          <a:xfrm>
            <a:off x="992188" y="457200"/>
            <a:ext cx="72390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230" tIns="65616" rIns="131230" bIns="65616">
            <a:spAutoFit/>
          </a:bodyPr>
          <a:lstStyle>
            <a:lvl1pPr defTabSz="19494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9494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9494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9494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9494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949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949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949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949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sz="3400" dirty="0"/>
          </a:p>
        </p:txBody>
      </p:sp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914400" y="76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04" tIns="45702" rIns="91404" bIns="45702" anchor="ctr"/>
          <a:lstStyle/>
          <a:p>
            <a:endParaRPr lang="en-US" dirty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-19050" y="-17463"/>
            <a:ext cx="9163050" cy="6875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02" rIns="91404" bIns="45702"/>
          <a:lstStyle/>
          <a:p>
            <a:r>
              <a:rPr lang="en-US" dirty="0"/>
              <a:t> 	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531938" y="1400175"/>
            <a:ext cx="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311275"/>
            <a:r>
              <a:rPr lang="en-US" sz="1700" dirty="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 sz="3400" dirty="0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31938" y="1400175"/>
            <a:ext cx="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311275"/>
            <a:r>
              <a:rPr lang="en-US" sz="1700" dirty="0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 sz="3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347664" y="0"/>
            <a:ext cx="1796336" cy="6857135"/>
            <a:chOff x="7560" y="0"/>
            <a:chExt cx="4700" cy="15840"/>
          </a:xfrm>
          <a:solidFill>
            <a:srgbClr val="989871"/>
          </a:solidFill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7755" y="0"/>
              <a:ext cx="4505" cy="15840"/>
            </a:xfrm>
            <a:prstGeom prst="rect">
              <a:avLst/>
            </a:prstGeom>
            <a:grpFill/>
            <a:ln w="9525">
              <a:solidFill>
                <a:srgbClr val="98987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5" descr="Light vertical"/>
            <p:cNvSpPr>
              <a:spLocks noChangeArrowheads="1"/>
            </p:cNvSpPr>
            <p:nvPr/>
          </p:nvSpPr>
          <p:spPr bwMode="auto">
            <a:xfrm>
              <a:off x="7560" y="8"/>
              <a:ext cx="195" cy="15825"/>
            </a:xfrm>
            <a:prstGeom prst="rect">
              <a:avLst/>
            </a:prstGeom>
            <a:solidFill>
              <a:srgbClr val="989871"/>
            </a:solidFill>
            <a:ln w="12700">
              <a:solidFill>
                <a:srgbClr val="98987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4103" name="Group 10"/>
          <p:cNvGrpSpPr>
            <a:grpSpLocks noChangeAspect="1"/>
          </p:cNvGrpSpPr>
          <p:nvPr/>
        </p:nvGrpSpPr>
        <p:grpSpPr bwMode="auto">
          <a:xfrm>
            <a:off x="7868103" y="5581198"/>
            <a:ext cx="666297" cy="667202"/>
            <a:chOff x="7323826" y="5418826"/>
            <a:chExt cx="1170432" cy="1170432"/>
          </a:xfrm>
        </p:grpSpPr>
        <p:sp>
          <p:nvSpPr>
            <p:cNvPr id="12" name="Oval 11"/>
            <p:cNvSpPr/>
            <p:nvPr/>
          </p:nvSpPr>
          <p:spPr>
            <a:xfrm>
              <a:off x="7323826" y="5418826"/>
              <a:ext cx="1170432" cy="1170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pic>
          <p:nvPicPr>
            <p:cNvPr id="4111" name="Picture 12" descr="HFH Logo 1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1296" y="5435252"/>
              <a:ext cx="11430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7351713" y="5209437"/>
            <a:ext cx="1752600" cy="2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02" rIns="91404" bIns="4570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Calibri" charset="0"/>
              </a:rPr>
              <a:t>HF&amp;H Consultants, LLC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862388" y="3429000"/>
            <a:ext cx="6858000" cy="0"/>
          </a:xfrm>
          <a:prstGeom prst="line">
            <a:avLst/>
          </a:prstGeom>
          <a:solidFill>
            <a:srgbClr val="98AF71"/>
          </a:solidFill>
          <a:ln w="63500" cmpd="sng">
            <a:solidFill>
              <a:srgbClr val="989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792538" y="3429000"/>
            <a:ext cx="6858000" cy="0"/>
          </a:xfrm>
          <a:prstGeom prst="line">
            <a:avLst/>
          </a:prstGeom>
          <a:solidFill>
            <a:srgbClr val="98AF71"/>
          </a:solidFill>
          <a:ln w="44450" cmpd="sng">
            <a:solidFill>
              <a:srgbClr val="989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733800" y="3429000"/>
            <a:ext cx="6858000" cy="0"/>
          </a:xfrm>
          <a:prstGeom prst="line">
            <a:avLst/>
          </a:prstGeom>
          <a:solidFill>
            <a:srgbClr val="98AF71"/>
          </a:solidFill>
          <a:ln w="19050" cmpd="sng">
            <a:solidFill>
              <a:srgbClr val="989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Title 1"/>
          <p:cNvSpPr txBox="1">
            <a:spLocks/>
          </p:cNvSpPr>
          <p:nvPr/>
        </p:nvSpPr>
        <p:spPr bwMode="auto">
          <a:xfrm>
            <a:off x="184150" y="1524000"/>
            <a:ext cx="8502650" cy="1371600"/>
          </a:xfrm>
          <a:prstGeom prst="rect">
            <a:avLst/>
          </a:prstGeom>
          <a:solidFill>
            <a:srgbClr val="00009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230" tIns="65616" rIns="131230" bIns="65616" anchor="ctr"/>
          <a:lstStyle>
            <a:lvl1pPr marL="2508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400" dirty="0" smtClean="0">
                <a:solidFill>
                  <a:schemeClr val="bg1"/>
                </a:solidFill>
                <a:latin typeface="Tahoma" charset="0"/>
                <a:cs typeface="Tahoma" charset="0"/>
              </a:rPr>
              <a:t>Western Hills Water District</a:t>
            </a:r>
            <a:r>
              <a:rPr lang="en-US" sz="3400" dirty="0">
                <a:solidFill>
                  <a:schemeClr val="bg1"/>
                </a:solidFill>
                <a:latin typeface="Tahoma" charset="0"/>
                <a:cs typeface="Tahoma" charset="0"/>
              </a:rPr>
              <a:t/>
            </a:r>
            <a:br>
              <a:rPr lang="en-US" sz="3400" dirty="0">
                <a:solidFill>
                  <a:schemeClr val="bg1"/>
                </a:solidFill>
                <a:latin typeface="Tahoma" charset="0"/>
                <a:cs typeface="Tahoma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charset="0"/>
                <a:cs typeface="Tahoma" charset="0"/>
              </a:rPr>
              <a:t>Water Rate Update</a:t>
            </a:r>
            <a:endParaRPr lang="en-US" sz="3400" dirty="0">
              <a:solidFill>
                <a:schemeClr val="bg1"/>
              </a:solidFill>
              <a:latin typeface="Tahoma" charset="0"/>
              <a:cs typeface="Tahoma" charset="0"/>
            </a:endParaRPr>
          </a:p>
        </p:txBody>
      </p:sp>
      <p:sp>
        <p:nvSpPr>
          <p:cNvPr id="4109" name="Subtitle 2"/>
          <p:cNvSpPr txBox="1">
            <a:spLocks/>
          </p:cNvSpPr>
          <p:nvPr/>
        </p:nvSpPr>
        <p:spPr bwMode="auto">
          <a:xfrm>
            <a:off x="762000" y="3886200"/>
            <a:ext cx="632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1230" tIns="65616" rIns="131230" bIns="65616"/>
          <a:lstStyle/>
          <a:p>
            <a:pPr marL="731838" indent="-731838" algn="r" defTabSz="19494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90"/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Board Meeting</a:t>
            </a:r>
            <a:endParaRPr lang="en-US" sz="3600" dirty="0">
              <a:solidFill>
                <a:srgbClr val="00009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731838" indent="-731838" algn="r" defTabSz="194945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November 4, 2015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Service Allocation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838" y="1219200"/>
            <a:ext cx="7603695" cy="496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$228k Gap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114800"/>
          </a:xfrm>
        </p:spPr>
        <p:txBody>
          <a:bodyPr/>
          <a:lstStyle/>
          <a:p>
            <a:r>
              <a:rPr lang="en-US" sz="3200" dirty="0" smtClean="0"/>
              <a:t>Alternatives discussed at the September Town Hall meeting, included:</a:t>
            </a:r>
          </a:p>
          <a:p>
            <a:pPr lvl="1"/>
            <a:r>
              <a:rPr lang="en-US" sz="2800" dirty="0" smtClean="0"/>
              <a:t>Timing of revenue increases</a:t>
            </a:r>
          </a:p>
          <a:p>
            <a:pPr lvl="2"/>
            <a:r>
              <a:rPr lang="en-US" sz="2400" dirty="0" smtClean="0"/>
              <a:t>Immediate or over 3-year period</a:t>
            </a:r>
          </a:p>
          <a:p>
            <a:pPr lvl="1"/>
            <a:r>
              <a:rPr lang="en-US" sz="2800" dirty="0" smtClean="0"/>
              <a:t>With and without contributions to operating and capital reserves </a:t>
            </a:r>
            <a:r>
              <a:rPr lang="en-US" sz="2800" dirty="0"/>
              <a:t>for existing infrastructure only; not for growth-related </a:t>
            </a:r>
            <a:r>
              <a:rPr lang="en-US" sz="2800" dirty="0" smtClean="0"/>
              <a:t>expenses</a:t>
            </a:r>
            <a:endParaRPr lang="en-US" sz="28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6572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$228k Gap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114800"/>
          </a:xfrm>
        </p:spPr>
        <p:txBody>
          <a:bodyPr/>
          <a:lstStyle/>
          <a:p>
            <a:r>
              <a:rPr lang="en-US" sz="3200" dirty="0" smtClean="0"/>
              <a:t>Revised alternatives include:</a:t>
            </a:r>
          </a:p>
          <a:p>
            <a:pPr lvl="1"/>
            <a:r>
              <a:rPr lang="en-US" sz="2800" dirty="0" smtClean="0"/>
              <a:t>4-year phase-in period</a:t>
            </a:r>
          </a:p>
          <a:p>
            <a:pPr lvl="1"/>
            <a:r>
              <a:rPr lang="en-US" sz="2800" dirty="0" smtClean="0"/>
              <a:t>Reserve contributions</a:t>
            </a:r>
          </a:p>
          <a:p>
            <a:pPr lvl="2"/>
            <a:r>
              <a:rPr lang="en-US" sz="2400" dirty="0" smtClean="0"/>
              <a:t>45-day (six week) operating reserve</a:t>
            </a:r>
          </a:p>
          <a:p>
            <a:pPr lvl="2"/>
            <a:r>
              <a:rPr lang="en-US" sz="2400" dirty="0" smtClean="0"/>
              <a:t>5-year annual average for capital projects</a:t>
            </a:r>
          </a:p>
          <a:p>
            <a:pPr lvl="2"/>
            <a:r>
              <a:rPr lang="en-US" sz="2400" dirty="0" smtClean="0"/>
              <a:t>$46,000 annually for operations and capital</a:t>
            </a:r>
          </a:p>
          <a:p>
            <a:pPr lvl="2"/>
            <a:r>
              <a:rPr lang="en-US" sz="2400" dirty="0" smtClean="0"/>
              <a:t>Capital reserves for </a:t>
            </a:r>
            <a:r>
              <a:rPr lang="en-US" sz="2400" u="sng" dirty="0" smtClean="0"/>
              <a:t>existing infrastructure </a:t>
            </a:r>
            <a:r>
              <a:rPr lang="en-US" sz="2400" dirty="0" smtClean="0"/>
              <a:t>only; not for growth-related capital expenses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6572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Rate Alternatives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114800"/>
          </a:xfrm>
        </p:spPr>
        <p:txBody>
          <a:bodyPr/>
          <a:lstStyle/>
          <a:p>
            <a:r>
              <a:rPr lang="en-US" sz="2000" dirty="0" smtClean="0"/>
              <a:t>Alternative 1:  Phase-in over 4-year period w/o contribution to Reserves</a:t>
            </a:r>
          </a:p>
          <a:p>
            <a:pPr lvl="1"/>
            <a:r>
              <a:rPr lang="en-US" sz="1800" dirty="0"/>
              <a:t>Fixed charges reduced from $89.56/</a:t>
            </a:r>
            <a:r>
              <a:rPr lang="en-US" sz="1800" dirty="0" err="1"/>
              <a:t>mo</a:t>
            </a:r>
            <a:r>
              <a:rPr lang="en-US" sz="1800" dirty="0"/>
              <a:t> to $62.00/</a:t>
            </a:r>
            <a:r>
              <a:rPr lang="en-US" sz="1800" dirty="0" err="1"/>
              <a:t>mo</a:t>
            </a:r>
            <a:r>
              <a:rPr lang="en-US" sz="1800" dirty="0"/>
              <a:t> by FY2018-19</a:t>
            </a:r>
          </a:p>
          <a:p>
            <a:pPr lvl="1"/>
            <a:r>
              <a:rPr lang="en-US" sz="1800" dirty="0"/>
              <a:t>Per-unit usage charges increase from $1.32 per </a:t>
            </a:r>
            <a:r>
              <a:rPr lang="en-US" sz="1800" dirty="0" err="1"/>
              <a:t>hcf</a:t>
            </a:r>
            <a:r>
              <a:rPr lang="en-US" sz="1800" dirty="0"/>
              <a:t> ($0.00176/gal.) to $7.53 per </a:t>
            </a:r>
            <a:r>
              <a:rPr lang="en-US" sz="1800" dirty="0" err="1"/>
              <a:t>hcf</a:t>
            </a:r>
            <a:r>
              <a:rPr lang="en-US" sz="1800" dirty="0"/>
              <a:t> ($0.01004/gal.) by FY2018-19</a:t>
            </a:r>
          </a:p>
          <a:p>
            <a:pPr lvl="1"/>
            <a:r>
              <a:rPr lang="en-US" sz="1800" dirty="0"/>
              <a:t>No contribution towards reserves during phase-in; revisit after phase-in period is complete</a:t>
            </a:r>
          </a:p>
          <a:p>
            <a:pPr lvl="1"/>
            <a:endParaRPr lang="en-US" dirty="0" smtClean="0"/>
          </a:p>
          <a:p>
            <a:r>
              <a:rPr lang="en-US" sz="2000" dirty="0"/>
              <a:t>Alternative </a:t>
            </a:r>
            <a:r>
              <a:rPr lang="en-US" sz="2000" dirty="0" smtClean="0"/>
              <a:t>2:  </a:t>
            </a:r>
            <a:r>
              <a:rPr lang="en-US" sz="2000" dirty="0"/>
              <a:t>Phase-in over 4-year </a:t>
            </a:r>
            <a:r>
              <a:rPr lang="en-US" sz="2000" dirty="0" smtClean="0"/>
              <a:t>period</a:t>
            </a:r>
            <a:r>
              <a:rPr lang="en-US" sz="2000" dirty="0"/>
              <a:t> </a:t>
            </a:r>
            <a:r>
              <a:rPr lang="en-US" sz="2000" dirty="0" smtClean="0"/>
              <a:t>w/ </a:t>
            </a:r>
            <a:r>
              <a:rPr lang="en-US" sz="2000" dirty="0"/>
              <a:t>contribution to Reserves</a:t>
            </a:r>
          </a:p>
          <a:p>
            <a:pPr lvl="1"/>
            <a:r>
              <a:rPr lang="en-US" sz="1800" dirty="0"/>
              <a:t>Fixed charges reduced from $89.56/</a:t>
            </a:r>
            <a:r>
              <a:rPr lang="en-US" sz="1800" dirty="0" err="1"/>
              <a:t>mo</a:t>
            </a:r>
            <a:r>
              <a:rPr lang="en-US" sz="1800" dirty="0"/>
              <a:t> to $62.00/</a:t>
            </a:r>
            <a:r>
              <a:rPr lang="en-US" sz="1800" dirty="0" err="1"/>
              <a:t>mo</a:t>
            </a:r>
            <a:r>
              <a:rPr lang="en-US" sz="1800" dirty="0"/>
              <a:t> by FY2018-19</a:t>
            </a:r>
          </a:p>
          <a:p>
            <a:pPr lvl="1"/>
            <a:r>
              <a:rPr lang="en-US" sz="1800" dirty="0"/>
              <a:t>Per-unit usage charges increase from $1.32 per </a:t>
            </a:r>
            <a:r>
              <a:rPr lang="en-US" sz="1800" dirty="0" err="1"/>
              <a:t>hcf</a:t>
            </a:r>
            <a:r>
              <a:rPr lang="en-US" sz="1800" dirty="0"/>
              <a:t> ($0.00176/gal.) to </a:t>
            </a:r>
            <a:r>
              <a:rPr lang="en-US" sz="1800" dirty="0" smtClean="0"/>
              <a:t>$8.19 </a:t>
            </a:r>
            <a:r>
              <a:rPr lang="en-US" sz="1800" dirty="0"/>
              <a:t>per </a:t>
            </a:r>
            <a:r>
              <a:rPr lang="en-US" sz="1800" dirty="0" err="1"/>
              <a:t>hcf</a:t>
            </a:r>
            <a:r>
              <a:rPr lang="en-US" sz="1800" dirty="0"/>
              <a:t> ($</a:t>
            </a:r>
            <a:r>
              <a:rPr lang="en-US" sz="1800" dirty="0" smtClean="0"/>
              <a:t>0.01092/gal</a:t>
            </a:r>
            <a:r>
              <a:rPr lang="en-US" sz="1800" dirty="0"/>
              <a:t>.) by FY2018-19</a:t>
            </a:r>
          </a:p>
          <a:p>
            <a:pPr lvl="1"/>
            <a:r>
              <a:rPr lang="en-US" sz="1800" dirty="0" smtClean="0"/>
              <a:t>$46,000 annual contribution to reserves </a:t>
            </a:r>
            <a:endParaRPr lang="en-US" sz="18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6572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Rate Alternatives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152400" y="1236133"/>
            <a:ext cx="8839200" cy="4114800"/>
          </a:xfrm>
        </p:spPr>
        <p:txBody>
          <a:bodyPr/>
          <a:lstStyle/>
          <a:p>
            <a:r>
              <a:rPr lang="en-US" sz="2800" dirty="0" smtClean="0"/>
              <a:t>Both alternatives:</a:t>
            </a:r>
            <a:endParaRPr lang="en-US" sz="2800" dirty="0"/>
          </a:p>
          <a:p>
            <a:pPr lvl="1"/>
            <a:r>
              <a:rPr lang="en-US" dirty="0"/>
              <a:t>Shifts revenue from the fixed service charge to the usage charges</a:t>
            </a:r>
          </a:p>
          <a:p>
            <a:pPr lvl="2"/>
            <a:r>
              <a:rPr lang="en-US" sz="2000" dirty="0"/>
              <a:t>Reduces fixed revenue from 80% to 40%</a:t>
            </a:r>
          </a:p>
          <a:p>
            <a:pPr lvl="2"/>
            <a:r>
              <a:rPr lang="en-US" sz="2000" dirty="0"/>
              <a:t>Increases usage revenue from 20% to 60%</a:t>
            </a:r>
          </a:p>
          <a:p>
            <a:pPr lvl="2"/>
            <a:r>
              <a:rPr lang="en-US" sz="2000" dirty="0"/>
              <a:t>Improves balance between rate payer equity and revenue stability</a:t>
            </a:r>
          </a:p>
          <a:p>
            <a:pPr lvl="1"/>
            <a:r>
              <a:rPr lang="en-US" dirty="0" smtClean="0"/>
              <a:t>Requires the developer to contribute </a:t>
            </a:r>
            <a:r>
              <a:rPr lang="en-US" dirty="0"/>
              <a:t>revenue so that current residents are not covering the costs of future customers (approx. $3M over the 4-year </a:t>
            </a:r>
            <a:r>
              <a:rPr lang="en-US" dirty="0" smtClean="0"/>
              <a:t>phase-in period</a:t>
            </a:r>
            <a:r>
              <a:rPr lang="en-US" dirty="0"/>
              <a:t>)</a:t>
            </a:r>
          </a:p>
          <a:p>
            <a:endParaRPr lang="en-US" sz="2800" dirty="0" smtClean="0"/>
          </a:p>
          <a:p>
            <a:pPr lvl="1"/>
            <a:endParaRPr lang="en-US" sz="2800" dirty="0" smtClean="0"/>
          </a:p>
          <a:p>
            <a:pPr marL="657225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4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Rate Alternatives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099674"/>
              </p:ext>
            </p:extLst>
          </p:nvPr>
        </p:nvGraphicFramePr>
        <p:xfrm>
          <a:off x="1581150" y="1447800"/>
          <a:ext cx="5829300" cy="4770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Phase-in Rate</a:t>
                      </a:r>
                      <a:r>
                        <a:rPr lang="en-US" baseline="0" dirty="0" smtClean="0"/>
                        <a:t> Increases over a 4-year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Increased Revenue By</a:t>
                      </a:r>
                      <a:r>
                        <a:rPr lang="en-US" baseline="0" dirty="0" smtClean="0"/>
                        <a:t> Year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Alt. 1 – No Reserve</a:t>
                      </a:r>
                      <a:r>
                        <a:rPr lang="en-US" baseline="0" dirty="0" smtClean="0"/>
                        <a:t> Contribution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10.3%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$228,000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Incremental</a:t>
                      </a:r>
                      <a:r>
                        <a:rPr lang="en-US" baseline="0" dirty="0" smtClean="0"/>
                        <a:t> Increase For 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1.5%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$46,000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Alt. 2 – With Reserve Contribution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11.8%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$274,000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2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Rates and Sample Bills (Water Only): Alt. #1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26999" y="1371600"/>
            <a:ext cx="29972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en-US" sz="1800" dirty="0" smtClean="0"/>
              <a:t>No contribution to reserves</a:t>
            </a:r>
          </a:p>
          <a:p>
            <a:pPr marL="228600" indent="-228600">
              <a:buFont typeface="Arial"/>
              <a:buChar char="•"/>
            </a:pPr>
            <a:r>
              <a:rPr lang="en-US" sz="1800" u="sng" dirty="0"/>
              <a:t>Reduced</a:t>
            </a:r>
            <a:r>
              <a:rPr lang="en-US" sz="1800" dirty="0"/>
              <a:t> fixed </a:t>
            </a:r>
            <a:r>
              <a:rPr lang="en-US" sz="1800" dirty="0" smtClean="0"/>
              <a:t>service charge phased-in over </a:t>
            </a:r>
            <a:br>
              <a:rPr lang="en-US" sz="1800" dirty="0" smtClean="0"/>
            </a:br>
            <a:r>
              <a:rPr lang="en-US" sz="1800" dirty="0" smtClean="0"/>
              <a:t>4 years</a:t>
            </a:r>
          </a:p>
          <a:p>
            <a:pPr marL="228600" indent="-228600">
              <a:buFont typeface="Arial"/>
              <a:buChar char="•"/>
            </a:pPr>
            <a:r>
              <a:rPr lang="en-US" sz="1800" dirty="0" smtClean="0"/>
              <a:t>Usage rate </a:t>
            </a:r>
            <a:r>
              <a:rPr lang="en-US" sz="1800" u="sng" dirty="0" smtClean="0"/>
              <a:t>increase</a:t>
            </a:r>
            <a:r>
              <a:rPr lang="en-US" sz="1800" dirty="0" smtClean="0"/>
              <a:t> phased-in over 4 years</a:t>
            </a:r>
          </a:p>
          <a:p>
            <a:pPr marL="228600" indent="-228600"/>
            <a:endParaRPr lang="en-US" sz="1800" dirty="0" smtClean="0"/>
          </a:p>
          <a:p>
            <a:pPr marL="228600" indent="-228600">
              <a:buFont typeface="Arial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Note: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 addition, residents pay a monthly storm drain and sewer charge</a:t>
            </a:r>
          </a:p>
          <a:p>
            <a:pPr marL="576263" lvl="1" indent="-22225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Sewer = $55.79/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6263" lvl="1" indent="-22225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Storm Drain = $5.00/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98513" lvl="1" indent="-342900">
              <a:buFont typeface="Arial"/>
              <a:buChar char="•"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1295400"/>
            <a:ext cx="585481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dirty="0" smtClean="0"/>
              <a:t>Range of Bill Impacts: Alt #1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1219200"/>
            <a:ext cx="8923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u="sng" dirty="0" smtClean="0">
                <a:solidFill>
                  <a:srgbClr val="FF0000"/>
                </a:solidFill>
              </a:rPr>
              <a:t>FY2015-16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average bill impacts</a:t>
            </a:r>
          </a:p>
          <a:p>
            <a:pPr marL="7985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Bills vary month-to-month based on actual usage</a:t>
            </a:r>
          </a:p>
          <a:p>
            <a:pPr marL="7985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52.4% of </a:t>
            </a:r>
            <a:r>
              <a:rPr lang="en-US" sz="1800" u="sng" dirty="0" smtClean="0"/>
              <a:t>bills</a:t>
            </a:r>
            <a:r>
              <a:rPr lang="en-US" sz="1800" dirty="0" smtClean="0"/>
              <a:t> will see no more than a $5 increase</a:t>
            </a:r>
          </a:p>
          <a:p>
            <a:pPr marL="7985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When </a:t>
            </a:r>
            <a:r>
              <a:rPr lang="en-US" sz="1800" u="sng" dirty="0" smtClean="0"/>
              <a:t>any resident </a:t>
            </a:r>
            <a:r>
              <a:rPr lang="en-US" sz="1800" dirty="0" smtClean="0"/>
              <a:t>uses less than 3,150 gallons in a month, </a:t>
            </a:r>
            <a:br>
              <a:rPr lang="en-US" sz="1800" dirty="0" smtClean="0"/>
            </a:br>
            <a:r>
              <a:rPr lang="en-US" sz="1800" dirty="0" smtClean="0"/>
              <a:t>their bill will be less</a:t>
            </a:r>
          </a:p>
          <a:p>
            <a:pPr lvl="1" indent="0"/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Similar $/mo. Increases: effective July 1, 2016; July 1, 2017; and, July 1, 2018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8" y="3581400"/>
            <a:ext cx="8923595" cy="25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Rates and Sample Bills (Water Only): Alt. #2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26999" y="1371600"/>
            <a:ext cx="29972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en-US" sz="1800" dirty="0" smtClean="0"/>
              <a:t>$46,000 annual contribution to reserves</a:t>
            </a:r>
          </a:p>
          <a:p>
            <a:pPr marL="228600" indent="-228600">
              <a:buFont typeface="Arial"/>
              <a:buChar char="•"/>
            </a:pPr>
            <a:r>
              <a:rPr lang="en-US" sz="1800" u="sng" dirty="0"/>
              <a:t>Reduced</a:t>
            </a:r>
            <a:r>
              <a:rPr lang="en-US" sz="1800" dirty="0"/>
              <a:t> fixed </a:t>
            </a:r>
            <a:r>
              <a:rPr lang="en-US" sz="1800" dirty="0" smtClean="0"/>
              <a:t>service charge phased-in over </a:t>
            </a:r>
            <a:br>
              <a:rPr lang="en-US" sz="1800" dirty="0" smtClean="0"/>
            </a:br>
            <a:r>
              <a:rPr lang="en-US" sz="1800" dirty="0" smtClean="0"/>
              <a:t>4 years</a:t>
            </a:r>
          </a:p>
          <a:p>
            <a:pPr marL="228600" indent="-228600">
              <a:buFont typeface="Arial"/>
              <a:buChar char="•"/>
            </a:pPr>
            <a:r>
              <a:rPr lang="en-US" sz="1800" dirty="0" smtClean="0"/>
              <a:t>Usage rate </a:t>
            </a:r>
            <a:r>
              <a:rPr lang="en-US" sz="1800" u="sng" dirty="0" smtClean="0"/>
              <a:t>increase</a:t>
            </a:r>
            <a:r>
              <a:rPr lang="en-US" sz="1800" dirty="0" smtClean="0"/>
              <a:t> phased-in over 4 years</a:t>
            </a:r>
          </a:p>
          <a:p>
            <a:pPr marL="228600" indent="-228600"/>
            <a:endParaRPr lang="en-US" sz="1800" dirty="0" smtClean="0"/>
          </a:p>
          <a:p>
            <a:pPr marL="228600" indent="-228600">
              <a:buFont typeface="Arial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Note: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 addition, residents pay a monthly storm drain and sewer charge</a:t>
            </a:r>
          </a:p>
          <a:p>
            <a:pPr marL="576263" lvl="1" indent="-22225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Sewer = $55.79/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6263" lvl="1" indent="-22225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Storm Drain = $5.00/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98513" lvl="1" indent="-342900">
              <a:buFont typeface="Arial"/>
              <a:buChar char="•"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262360"/>
            <a:ext cx="5892395" cy="488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dirty="0" smtClean="0"/>
              <a:t>Range of Bill Impacts: Alt #2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1219200"/>
            <a:ext cx="8923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u="sng" dirty="0" smtClean="0">
                <a:solidFill>
                  <a:srgbClr val="FF0000"/>
                </a:solidFill>
              </a:rPr>
              <a:t>FY2015-16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average bill impacts</a:t>
            </a:r>
          </a:p>
          <a:p>
            <a:pPr marL="7985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Bills vary month-to-month based on actual usage</a:t>
            </a:r>
          </a:p>
          <a:p>
            <a:pPr marL="7985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48.2% of </a:t>
            </a:r>
            <a:r>
              <a:rPr lang="en-US" sz="1800" u="sng" dirty="0" smtClean="0"/>
              <a:t>bills</a:t>
            </a:r>
            <a:r>
              <a:rPr lang="en-US" sz="1800" dirty="0" smtClean="0"/>
              <a:t> will see no more than a $5 increase</a:t>
            </a:r>
          </a:p>
          <a:p>
            <a:pPr marL="7985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When </a:t>
            </a:r>
            <a:r>
              <a:rPr lang="en-US" sz="1800" u="sng" dirty="0" smtClean="0"/>
              <a:t>any resident </a:t>
            </a:r>
            <a:r>
              <a:rPr lang="en-US" sz="1800" dirty="0" smtClean="0"/>
              <a:t>uses less than 2,850 gallons in a month, </a:t>
            </a:r>
            <a:br>
              <a:rPr lang="en-US" sz="1800" dirty="0" smtClean="0"/>
            </a:br>
            <a:r>
              <a:rPr lang="en-US" sz="1800" dirty="0" smtClean="0"/>
              <a:t>their bill will be less</a:t>
            </a:r>
          </a:p>
          <a:p>
            <a:pPr lvl="1" indent="0"/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Similar $/mo. Increases: effective July 1, 2016; July 1, 2017; and, July 1,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00" y="3581400"/>
            <a:ext cx="8995698" cy="252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572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Purpose of the meeting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Study Process &amp; Background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Revenue Requirements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Cost of Service Analysis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Rate Structure Recommendation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Bill Impacts (current vs proposed rates)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Questions &amp; Discussion</a:t>
            </a:r>
          </a:p>
          <a:p>
            <a:pPr marL="457022" indent="-457022" defTabSz="131235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1028300" lvl="1" indent="-457022" defTabSz="1312351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00600"/>
          </a:xfrm>
        </p:spPr>
        <p:txBody>
          <a:bodyPr/>
          <a:lstStyle/>
          <a:p>
            <a:r>
              <a:rPr lang="en-US" dirty="0"/>
              <a:t>Current rate revenue is less than the cost of </a:t>
            </a:r>
            <a:r>
              <a:rPr lang="en-US" dirty="0" smtClean="0"/>
              <a:t>service.</a:t>
            </a:r>
          </a:p>
          <a:p>
            <a:r>
              <a:rPr lang="en-US" dirty="0" smtClean="0"/>
              <a:t>Current rate structure does not reflect industry standards.</a:t>
            </a:r>
          </a:p>
          <a:p>
            <a:pPr lvl="1"/>
            <a:r>
              <a:rPr lang="en-US" dirty="0" smtClean="0"/>
              <a:t>Service and usage charges could be aligned closer to cost structure</a:t>
            </a:r>
          </a:p>
          <a:p>
            <a:r>
              <a:rPr lang="en-US" dirty="0" smtClean="0"/>
              <a:t>Rate structure modifications can be gradually made in conjunction with rate increases over a period of time. 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772400" cy="14478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  <a:tabLst>
                <a:tab pos="2109788" algn="ctr"/>
              </a:tabLst>
            </a:pPr>
            <a:endParaRPr lang="en-US" sz="14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algn="ctr"/>
            <a:endParaRPr lang="en-US" dirty="0"/>
          </a:p>
          <a:p>
            <a:pPr algn="ctr"/>
            <a:r>
              <a:rPr lang="en-US" sz="2800" b="1" dirty="0"/>
              <a:t>QUESTIONS &amp; DISCUSSION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82640"/>
              </p:ext>
            </p:extLst>
          </p:nvPr>
        </p:nvGraphicFramePr>
        <p:xfrm>
          <a:off x="1905000" y="5059681"/>
          <a:ext cx="5334000" cy="11887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7000"/>
                <a:gridCol w="2667000"/>
              </a:tblGrid>
              <a:tr h="3462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HF&amp;H Consultants,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LLC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083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 N. Civic Drive, Suite 230,</a:t>
                      </a:r>
                      <a:r>
                        <a:rPr lang="en-US" sz="1050" baseline="0" dirty="0" smtClean="0"/>
                        <a:t> Walnut Creek, CA 94596  925-977-6950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John Farnkopf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Rick</a:t>
                      </a:r>
                      <a:r>
                        <a:rPr lang="en-US" sz="1000" baseline="0" dirty="0" smtClean="0"/>
                        <a:t> Simonson</a:t>
                      </a:r>
                      <a:endParaRPr lang="en-US" sz="1000" dirty="0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Senior Vice President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Vice</a:t>
                      </a:r>
                      <a:r>
                        <a:rPr lang="en-US" sz="1000" baseline="0" dirty="0" smtClean="0"/>
                        <a:t> President 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7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revised rate alternatives based on feedback from September Town Hall meeting</a:t>
            </a:r>
          </a:p>
          <a:p>
            <a:r>
              <a:rPr lang="en-US" dirty="0" smtClean="0"/>
              <a:t>Elicit input from rate payers and Board members</a:t>
            </a:r>
          </a:p>
          <a:p>
            <a:r>
              <a:rPr lang="en-US" dirty="0" smtClean="0"/>
              <a:t>Authorize staff to draft and mail notices to rate payers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sz="2000" dirty="0" smtClean="0"/>
              <a:t>Kickoff meeting – October 6, 2014</a:t>
            </a:r>
          </a:p>
          <a:p>
            <a:pPr lvl="1"/>
            <a:r>
              <a:rPr lang="en-US" sz="1800" dirty="0" smtClean="0"/>
              <a:t>Preliminary analysis:  Revenue requirements, cost of service analysis, rate design</a:t>
            </a:r>
          </a:p>
          <a:p>
            <a:r>
              <a:rPr lang="en-US" sz="2000" dirty="0" smtClean="0"/>
              <a:t>Town Hall meeting – May 20, 2015</a:t>
            </a:r>
          </a:p>
          <a:p>
            <a:pPr lvl="1"/>
            <a:r>
              <a:rPr lang="en-US" sz="1800" dirty="0" smtClean="0"/>
              <a:t>Received public input; developed additional alternatives</a:t>
            </a:r>
          </a:p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Town Hall meeting – September 27, 2015</a:t>
            </a:r>
          </a:p>
          <a:p>
            <a:pPr lvl="1"/>
            <a:r>
              <a:rPr lang="en-US" sz="1800" dirty="0"/>
              <a:t>Received public input; developed additional alternatives</a:t>
            </a:r>
          </a:p>
          <a:p>
            <a:r>
              <a:rPr lang="en-US" sz="2000" dirty="0" smtClean="0"/>
              <a:t>Board Meeting – November 4, 2015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Present rate alternatives</a:t>
            </a:r>
          </a:p>
          <a:p>
            <a:pPr lvl="1"/>
            <a:r>
              <a:rPr lang="en-US" sz="1800" dirty="0" smtClean="0"/>
              <a:t>Board authorizes mailing notices to rate payers</a:t>
            </a:r>
          </a:p>
          <a:p>
            <a:r>
              <a:rPr lang="en-US" sz="2000" dirty="0" smtClean="0"/>
              <a:t>Protest Hearing </a:t>
            </a:r>
          </a:p>
          <a:p>
            <a:pPr lvl="1"/>
            <a:r>
              <a:rPr lang="en-US" sz="1800" dirty="0"/>
              <a:t>At least 45 days after November 4 Board Meeting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Board adopts rates if no majority protest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1295400"/>
          </a:xfrm>
        </p:spPr>
        <p:txBody>
          <a:bodyPr/>
          <a:lstStyle/>
          <a:p>
            <a:r>
              <a:rPr lang="en-US" sz="2000" dirty="0" smtClean="0"/>
              <a:t>Ad Hoc Water Committee completed review of usage and cost data – February 2011</a:t>
            </a:r>
          </a:p>
          <a:p>
            <a:r>
              <a:rPr lang="en-US" sz="2000" dirty="0" smtClean="0"/>
              <a:t>District adopted water rate increases – June 2011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34060"/>
              </p:ext>
            </p:extLst>
          </p:nvPr>
        </p:nvGraphicFramePr>
        <p:xfrm>
          <a:off x="355599" y="2286000"/>
          <a:ext cx="8280401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7512"/>
                <a:gridCol w="1132578"/>
                <a:gridCol w="1101310"/>
                <a:gridCol w="1143000"/>
                <a:gridCol w="1153423"/>
                <a:gridCol w="113257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11-12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12-13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13-14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14-15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FY15-16**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Treated – 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Service charge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$51.67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$68.34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$87.55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$89.56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Usage charge</a:t>
                      </a:r>
                      <a:r>
                        <a:rPr lang="en-US" sz="1600" baseline="0" dirty="0" smtClean="0"/>
                        <a:t> $/750 gals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$1.32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Treated – Commercial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Service charge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Usage charge</a:t>
                      </a:r>
                      <a:r>
                        <a:rPr lang="en-US" sz="1600" baseline="0" dirty="0" smtClean="0"/>
                        <a:t> $/750 gals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$5.22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Raw Water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Service charge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Usage charge</a:t>
                      </a:r>
                      <a:r>
                        <a:rPr lang="en-US" sz="1600" baseline="0" dirty="0" smtClean="0"/>
                        <a:t> $/AF*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$1,075.00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$1,275.00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$1,475.00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$1,519.25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$1,554.19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994400"/>
            <a:ext cx="6781800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   AF = 435.6 HCF = 325,851 gallons</a:t>
            </a:r>
          </a:p>
          <a:p>
            <a:r>
              <a:rPr lang="en-US" sz="800" dirty="0" smtClean="0"/>
              <a:t>** 2.3% CPI increase over FY 14-15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854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2014-15 Rate Structure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4376080"/>
            <a:ext cx="6400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Observations: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Industry standard: revenue </a:t>
            </a:r>
            <a:r>
              <a:rPr lang="en-US" sz="1400" dirty="0"/>
              <a:t>from </a:t>
            </a:r>
            <a:r>
              <a:rPr lang="en-US" sz="1400" dirty="0" smtClean="0"/>
              <a:t>service </a:t>
            </a:r>
            <a:r>
              <a:rPr lang="en-US" sz="1400" dirty="0"/>
              <a:t>charges should be ~30%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Industry standard: all services should pay service charges.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Industry standard: service charges should be proportionate to size of connection.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Current rates do not allow for contributions to operating or capital reserves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Current revenue </a:t>
            </a:r>
            <a:r>
              <a:rPr lang="en-US" sz="1400" dirty="0">
                <a:solidFill>
                  <a:srgbClr val="FF0000"/>
                </a:solidFill>
              </a:rPr>
              <a:t>&lt; </a:t>
            </a:r>
            <a:r>
              <a:rPr lang="en-US" sz="1400" dirty="0" smtClean="0">
                <a:solidFill>
                  <a:srgbClr val="FF0000"/>
                </a:solidFill>
              </a:rPr>
              <a:t>cost of service.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81590"/>
            <a:ext cx="7565476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Revenue Requirements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6840028" cy="480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533400"/>
          </a:xfrm>
        </p:spPr>
        <p:txBody>
          <a:bodyPr/>
          <a:lstStyle/>
          <a:p>
            <a:r>
              <a:rPr lang="en-US" dirty="0" smtClean="0"/>
              <a:t>Cost of Service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Revenue Requirement allocated to customer classes based on their proportionate share of costs.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Water treatment costs allocated to residential and non-residential customer classes based on their percentage share of water used</a:t>
            </a:r>
          </a:p>
          <a:p>
            <a:pPr lvl="1"/>
            <a:r>
              <a:rPr lang="en-US" dirty="0" smtClean="0"/>
              <a:t>Raw water customers are not allocated any water treatment costs</a:t>
            </a:r>
          </a:p>
          <a:p>
            <a:pPr lvl="1"/>
            <a:r>
              <a:rPr lang="en-US" dirty="0" smtClean="0"/>
              <a:t>Pump station costs are allocated based on each customer classes share of water used (including raw water customers)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07" y="4240653"/>
            <a:ext cx="8002993" cy="1870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Service Allocation Summary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751363" y="3218204"/>
            <a:ext cx="1039837" cy="210795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1796144"/>
            <a:ext cx="1295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 annual shortfall covered by Developer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6019800" y="2576488"/>
            <a:ext cx="129540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ontent Placeholder 14"/>
          <p:cNvSpPr txBox="1">
            <a:spLocks noGrp="1"/>
          </p:cNvSpPr>
          <p:nvPr>
            <p:ph idx="1"/>
          </p:nvPr>
        </p:nvSpPr>
        <p:spPr>
          <a:xfrm>
            <a:off x="455207" y="3923473"/>
            <a:ext cx="4191000" cy="3171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Breakout of Residential $910k Revenue Shortfall 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553200" y="5875347"/>
            <a:ext cx="1010371" cy="228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07" y="1262518"/>
            <a:ext cx="640279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29371</TotalTime>
  <Words>946</Words>
  <Application>Microsoft Office PowerPoint</Application>
  <PresentationFormat>Letter Paper (8.5x11 in)</PresentationFormat>
  <Paragraphs>204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Tahoma</vt:lpstr>
      <vt:lpstr>Times</vt:lpstr>
      <vt:lpstr>Times New Roman</vt:lpstr>
      <vt:lpstr>Default Design</vt:lpstr>
      <vt:lpstr>PowerPoint Presentation</vt:lpstr>
      <vt:lpstr>Agenda</vt:lpstr>
      <vt:lpstr>Purpose of the Meeting</vt:lpstr>
      <vt:lpstr>Study Process</vt:lpstr>
      <vt:lpstr>Background</vt:lpstr>
      <vt:lpstr>FY 2014-15 Rate Structure</vt:lpstr>
      <vt:lpstr>Projected Revenue Requirements</vt:lpstr>
      <vt:lpstr>Cost of Service Analysis</vt:lpstr>
      <vt:lpstr>Cost of Service Allocation Summary</vt:lpstr>
      <vt:lpstr>Cost of Service Allocation Summary</vt:lpstr>
      <vt:lpstr>Bridging the $228k Gap</vt:lpstr>
      <vt:lpstr>Bridging the $228k Gap</vt:lpstr>
      <vt:lpstr>Revised Rate Alternatives</vt:lpstr>
      <vt:lpstr>Revised Rate Alternatives</vt:lpstr>
      <vt:lpstr>Revised Rate Alternatives</vt:lpstr>
      <vt:lpstr>Rates and Sample Bills (Water Only): Alt. #1</vt:lpstr>
      <vt:lpstr>Range of Bill Impacts: Alt #1</vt:lpstr>
      <vt:lpstr>Rates and Sample Bills (Water Only): Alt. #2</vt:lpstr>
      <vt:lpstr>Range of Bill Impacts: Alt #2</vt:lpstr>
      <vt:lpstr>Summary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Outline</dc:title>
  <dc:creator>John Farnkopf</dc:creator>
  <cp:lastModifiedBy>Maria Loeza</cp:lastModifiedBy>
  <cp:revision>1269</cp:revision>
  <cp:lastPrinted>2015-11-04T20:10:53Z</cp:lastPrinted>
  <dcterms:created xsi:type="dcterms:W3CDTF">2010-10-21T16:53:32Z</dcterms:created>
  <dcterms:modified xsi:type="dcterms:W3CDTF">2016-01-12T22:38:03Z</dcterms:modified>
</cp:coreProperties>
</file>